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82" r:id="rId2"/>
    <p:sldId id="516" r:id="rId3"/>
    <p:sldId id="432" r:id="rId4"/>
    <p:sldId id="433" r:id="rId5"/>
    <p:sldId id="515" r:id="rId6"/>
    <p:sldId id="517" r:id="rId7"/>
    <p:sldId id="518" r:id="rId8"/>
    <p:sldId id="519" r:id="rId9"/>
    <p:sldId id="520" r:id="rId10"/>
    <p:sldId id="521" r:id="rId11"/>
    <p:sldId id="531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29" r:id="rId20"/>
    <p:sldId id="530" r:id="rId21"/>
    <p:sldId id="532" r:id="rId22"/>
    <p:sldId id="533" r:id="rId23"/>
    <p:sldId id="534" r:id="rId24"/>
    <p:sldId id="535" r:id="rId25"/>
    <p:sldId id="5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4"/>
    <p:restoredTop sz="94672"/>
  </p:normalViewPr>
  <p:slideViewPr>
    <p:cSldViewPr snapToGrid="0" snapToObjects="1">
      <p:cViewPr varScale="1">
        <p:scale>
          <a:sx n="139" d="100"/>
          <a:sy n="139" d="100"/>
        </p:scale>
        <p:origin x="1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01C14-5F1F-C546-9E46-5B7427D2AE2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A2F6-A1EE-CF47-987A-7DD0E562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7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3A2F6-A1EE-CF47-987A-7DD0E5623F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8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39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Material Property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19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1A83-89A5-0441-8CD0-A82DEF4C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E798-9024-5249-97C4-41C7CB38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8729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Vacancies and interstitials form naturally in materials</a:t>
            </a:r>
          </a:p>
          <a:p>
            <a:r>
              <a:rPr lang="en-US" dirty="0"/>
              <a:t>Extra atoms can sit on a surface, creating a vacancy, or a surface can have a missing atom, creating a self interstitial atom (SIA)</a:t>
            </a:r>
          </a:p>
          <a:p>
            <a:r>
              <a:rPr lang="en-US" dirty="0"/>
              <a:t>We define the number of vacancies or interstitials in terms of a concentration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There exists an equilibrium concentration of point defects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D77D4-323B-934F-81F5-5C827E28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6195ACD-DAB4-A544-AAF6-45A5EDF7F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054322"/>
              </p:ext>
            </p:extLst>
          </p:nvPr>
        </p:nvGraphicFramePr>
        <p:xfrm>
          <a:off x="3636185" y="4567393"/>
          <a:ext cx="2788043" cy="54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4" imgW="2094591" imgH="406224" progId="Equation.3">
                  <p:embed/>
                </p:oleObj>
              </mc:Choice>
              <mc:Fallback>
                <p:oleObj name="Equation" r:id="rId4" imgW="2094591" imgH="406224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185" y="4567393"/>
                        <a:ext cx="2788043" cy="5449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977E77-A589-D844-BB75-02022A8D4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074" y="1195743"/>
            <a:ext cx="3887083" cy="267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554BF-232C-DA46-B9AB-3A8F5F48D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146" y="3868430"/>
            <a:ext cx="3905769" cy="248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5154A-D484-2C41-A011-FB9887838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875333" y="5721259"/>
            <a:ext cx="2184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64B2-01A3-6A46-A6C4-75E208EE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6B6A-28EC-2F4D-8F74-69F99D6F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73415" cy="3965670"/>
          </a:xfrm>
        </p:spPr>
        <p:txBody>
          <a:bodyPr/>
          <a:lstStyle/>
          <a:p>
            <a:r>
              <a:rPr lang="en-US" dirty="0"/>
              <a:t>Ionizing radiation can introduce defects into the crystal lattice, called radiation damage</a:t>
            </a:r>
          </a:p>
          <a:p>
            <a:r>
              <a:rPr lang="en-US" dirty="0"/>
              <a:t>PKA collisions create a collision cascade, which results in the generation of defects (point and clusters)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99BF-A43B-F24C-88F4-12324B69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76239-C1D2-804A-BF47-11B23244BB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200000">
            <a:off x="4529796" y="2440355"/>
            <a:ext cx="3774831" cy="2831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49E4F-FEDE-2347-96D0-29F8D9C4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24" y="2358440"/>
            <a:ext cx="3632534" cy="29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DDCB-8197-8943-9C05-9F481DEC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Dislocations are imperfections associated with a line of lattice sites (1D defect)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C1CA-E184-004B-87AB-FF3F5EA30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r>
              <a:rPr lang="en-US" dirty="0"/>
              <a:t>In a dislocation, an extra half plane of atoms is inserted into the lattice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r>
              <a:rPr lang="en-US" dirty="0"/>
              <a:t>Dislocation motion controls the plastic (permanent) deformation of crystalline materials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E58C7-A17D-134D-88FA-E884F519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5" descr="Perspective view of edgedislocation">
            <a:extLst>
              <a:ext uri="{FF2B5EF4-FFF2-40B4-BE49-F238E27FC236}">
                <a16:creationId xmlns:a16="http://schemas.microsoft.com/office/drawing/2014/main" id="{92C716BF-F207-4C4F-BC67-768F75CC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62" y="2160495"/>
            <a:ext cx="3233698" cy="280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F20B1-4C6B-7648-AA1B-B5303D96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598" y="4966849"/>
            <a:ext cx="7330166" cy="18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7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8795-CA10-7146-83ED-9B29A8DE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52E9-77B9-2B4D-9E16-74F03B9A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Materials are typically composed of various regions where the crystal lattice is oriented differently. These regions are called </a:t>
            </a:r>
            <a:r>
              <a:rPr lang="en-US" b="1" dirty="0"/>
              <a:t>grains</a:t>
            </a:r>
            <a:endParaRPr lang="en-US" dirty="0"/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  <a:endParaRPr lang="en-US" dirty="0"/>
          </a:p>
          <a:p>
            <a:r>
              <a:rPr lang="en-US" dirty="0"/>
              <a:t>Most crystalline materials are polycrystalline, not single crystal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41CCC-3101-7C43-86DE-9EF6B162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7F60CD-7AC2-D342-88AA-9EB584D5B2CF}"/>
              </a:ext>
            </a:extLst>
          </p:cNvPr>
          <p:cNvGrpSpPr/>
          <p:nvPr/>
        </p:nvGrpSpPr>
        <p:grpSpPr>
          <a:xfrm>
            <a:off x="7295258" y="2216150"/>
            <a:ext cx="4539490" cy="1815882"/>
            <a:chOff x="4546246" y="4977070"/>
            <a:chExt cx="4539490" cy="18158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35FCCB-71FA-1D46-96F8-91F1215C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6246" y="4977070"/>
              <a:ext cx="2756892" cy="174582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4C3C27-BF36-6540-8222-32642F0D3B8D}"/>
                </a:ext>
              </a:extLst>
            </p:cNvPr>
            <p:cNvSpPr txBox="1"/>
            <p:nvPr/>
          </p:nvSpPr>
          <p:spPr>
            <a:xfrm>
              <a:off x="7396558" y="4977070"/>
              <a:ext cx="16891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High-res transmission </a:t>
              </a:r>
              <a:r>
                <a:rPr lang="en-US" sz="1400" dirty="0" err="1"/>
                <a:t>eleectron</a:t>
              </a:r>
              <a:r>
                <a:rPr lang="en-US" sz="1400" dirty="0"/>
                <a:t> microscopy can also show individual atoms (palladium)</a:t>
              </a:r>
            </a:p>
            <a:p>
              <a:r>
                <a:rPr lang="en-US" sz="1400" i="1" dirty="0" err="1"/>
                <a:t>www.knmf.kit.edu</a:t>
              </a:r>
              <a:r>
                <a:rPr lang="en-US" sz="1400" i="1" dirty="0"/>
                <a:t>/</a:t>
              </a:r>
              <a:r>
                <a:rPr lang="en-US" sz="1400" i="1" dirty="0" err="1"/>
                <a:t>TEM.php</a:t>
              </a:r>
              <a:endParaRPr lang="en-US" sz="1400" i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6E987F-69B8-904B-98D7-5489F6678E5E}"/>
              </a:ext>
            </a:extLst>
          </p:cNvPr>
          <p:cNvGrpSpPr/>
          <p:nvPr/>
        </p:nvGrpSpPr>
        <p:grpSpPr>
          <a:xfrm>
            <a:off x="8036683" y="4280476"/>
            <a:ext cx="2624363" cy="2218628"/>
            <a:chOff x="5454848" y="2985798"/>
            <a:chExt cx="2624363" cy="22186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431338-E8C2-D142-A7C8-E4C948BE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715" y="2985798"/>
              <a:ext cx="2119260" cy="16954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C2482D-1D9E-0442-A2B6-37978F2E5806}"/>
                </a:ext>
              </a:extLst>
            </p:cNvPr>
            <p:cNvSpPr txBox="1"/>
            <p:nvPr/>
          </p:nvSpPr>
          <p:spPr>
            <a:xfrm>
              <a:off x="5454848" y="4681206"/>
              <a:ext cx="262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Atomistic simulation of grain boundaries in 3D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36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3458-F86E-B349-B526-D77FDE4A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Metals are often cast, and polycrystals naturally form during 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8A1C-57BD-B848-B5C0-3E6E08B5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Al20Cu_equiaxed.mov">
            <a:hlinkClick r:id="" action="ppaction://media"/>
            <a:extLst>
              <a:ext uri="{FF2B5EF4-FFF2-40B4-BE49-F238E27FC236}">
                <a16:creationId xmlns:a16="http://schemas.microsoft.com/office/drawing/2014/main" id="{AA4DEC58-AF50-9144-9622-C3871AF2C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5598" y="2496884"/>
            <a:ext cx="4958275" cy="3718706"/>
          </a:xfrm>
          <a:prstGeom prst="rect">
            <a:avLst/>
          </a:prstGeom>
        </p:spPr>
      </p:pic>
      <p:pic>
        <p:nvPicPr>
          <p:cNvPr id="6" name="Solidification_Al8Cu.avi">
            <a:hlinkClick r:id="" action="ppaction://media"/>
            <a:extLst>
              <a:ext uri="{FF2B5EF4-FFF2-40B4-BE49-F238E27FC236}">
                <a16:creationId xmlns:a16="http://schemas.microsoft.com/office/drawing/2014/main" id="{0AB76A86-0B1F-C04E-B2FE-E62D206928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3821" y="2348793"/>
            <a:ext cx="4007558" cy="40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3D16-CED9-1A48-94D7-93804C4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Polycrystals naturally form during 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3DA9-820E-1C47-88BE-B8102AF0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80581"/>
          </a:xfrm>
        </p:spPr>
        <p:txBody>
          <a:bodyPr/>
          <a:lstStyle/>
          <a:p>
            <a:r>
              <a:rPr lang="en-US" dirty="0"/>
              <a:t>Solidification begins in different regions of the melt, each with a different orientation</a:t>
            </a:r>
          </a:p>
          <a:p>
            <a:r>
              <a:rPr lang="en-US" dirty="0"/>
              <a:t>Once the different regions meet, grain boundaries form between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AB201-57AA-6243-A78B-75820C24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225B4-A3FA-A84C-A7D5-F797265CC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3" b="-3593"/>
          <a:stretch/>
        </p:blipFill>
        <p:spPr>
          <a:xfrm>
            <a:off x="1524000" y="3954698"/>
            <a:ext cx="9144000" cy="21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02F7-2D31-1143-8F48-9D89CBE4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Ceramic sintering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D1E36-79B2-E043-B3F4-43F97E84A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1104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Ceramics are typically sintered, and polycrystals also naturally form from sintering</a:t>
            </a:r>
          </a:p>
          <a:p>
            <a:r>
              <a:rPr lang="en-US" dirty="0"/>
              <a:t>In sintering, powders are compacted at high temperature</a:t>
            </a:r>
          </a:p>
          <a:p>
            <a:r>
              <a:rPr lang="en-US" dirty="0"/>
              <a:t>The particles are each oriented differently, and as the fuse, grain boundaries form</a:t>
            </a:r>
          </a:p>
          <a:p>
            <a:r>
              <a:rPr lang="en-US" dirty="0"/>
              <a:t>The differences between the grain orientations result in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4BF5-C174-FE4D-9105-B111041B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165AE-CEA9-C749-A8F1-A6638F29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731" y="2163838"/>
            <a:ext cx="6947093" cy="1998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B3042-8D15-AD49-8EBB-9355632B4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3483" r="42724"/>
          <a:stretch/>
        </p:blipFill>
        <p:spPr>
          <a:xfrm>
            <a:off x="5398489" y="4700364"/>
            <a:ext cx="3142876" cy="1646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F6F37-5B02-324B-BC6E-31DC65010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01" t="55562" r="1772" b="2943"/>
          <a:stretch/>
        </p:blipFill>
        <p:spPr>
          <a:xfrm>
            <a:off x="8847046" y="4357763"/>
            <a:ext cx="2398070" cy="206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34DE-839D-5243-B105-4772FB5C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grain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531F2-CF27-2046-BCE4-38560B37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39508" cy="3965670"/>
          </a:xfrm>
        </p:spPr>
        <p:txBody>
          <a:bodyPr/>
          <a:lstStyle/>
          <a:p>
            <a:r>
              <a:rPr lang="en-US" dirty="0"/>
              <a:t>In a polycrystal, there is also a distribution of grain sizes</a:t>
            </a:r>
          </a:p>
          <a:p>
            <a:r>
              <a:rPr lang="en-US" dirty="0"/>
              <a:t>Therefore, we commonly refer to the grain size distribution and the </a:t>
            </a:r>
            <a:r>
              <a:rPr lang="en-US" b="1" dirty="0"/>
              <a:t>average grain size</a:t>
            </a:r>
          </a:p>
          <a:p>
            <a:r>
              <a:rPr lang="en-US" dirty="0"/>
              <a:t>The </a:t>
            </a:r>
            <a:r>
              <a:rPr lang="en-US" dirty="0" err="1"/>
              <a:t>Hillert</a:t>
            </a:r>
            <a:r>
              <a:rPr lang="en-US" dirty="0"/>
              <a:t> distribution is an analytical distribution for grain size</a:t>
            </a:r>
          </a:p>
          <a:p>
            <a:r>
              <a:rPr lang="en-US" dirty="0"/>
              <a:t>Real materials often vary from this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6E8D9-0D17-8842-86A2-CD69BAA6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270CE-6C07-9B45-AD09-8CCFF13F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342" y="1968501"/>
            <a:ext cx="3087714" cy="230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D2538-9D82-6846-8FBF-827C45C7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843" y="4332330"/>
            <a:ext cx="3799513" cy="23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3E9E-F921-FC49-8A4E-555C95FF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F47C-E901-5742-8921-11770192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75274" cy="3965670"/>
          </a:xfrm>
        </p:spPr>
        <p:txBody>
          <a:bodyPr/>
          <a:lstStyle/>
          <a:p>
            <a:r>
              <a:rPr lang="en-US" dirty="0"/>
              <a:t>When point defects cluster, they form three dimensional defects</a:t>
            </a:r>
          </a:p>
          <a:p>
            <a:r>
              <a:rPr lang="en-US" dirty="0"/>
              <a:t>The energy of a point defects is reduced when several point defects cluster together</a:t>
            </a:r>
          </a:p>
          <a:p>
            <a:r>
              <a:rPr lang="en-US" dirty="0"/>
              <a:t>Larger clusters of vacancies are called </a:t>
            </a:r>
            <a:r>
              <a:rPr lang="en-US" b="1" dirty="0"/>
              <a:t>voids</a:t>
            </a:r>
          </a:p>
          <a:p>
            <a:r>
              <a:rPr lang="en-US" dirty="0"/>
              <a:t>Clusters of impurity atoms are called </a:t>
            </a:r>
            <a:r>
              <a:rPr lang="en-US" b="1" dirty="0"/>
              <a:t>precipitates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7F86-2342-7545-81F8-3D75F8B4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80D03-650D-684D-8B62-00DD3AEE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28"/>
          <a:stretch/>
        </p:blipFill>
        <p:spPr>
          <a:xfrm>
            <a:off x="6404300" y="2368271"/>
            <a:ext cx="2713127" cy="1374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677B5-1A9C-A145-A0C1-9FCB6D1B6E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9591068" y="2368272"/>
            <a:ext cx="1814888" cy="137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483E0-9258-CD4F-AA57-50C2EA7AE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324" y="4278816"/>
            <a:ext cx="2849608" cy="21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7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F909-0A31-1248-A6A6-392DDC11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DF04-3041-E24E-937F-A8726FE04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10972800" cy="2706927"/>
          </a:xfrm>
        </p:spPr>
        <p:txBody>
          <a:bodyPr>
            <a:normAutofit fontScale="92500"/>
          </a:bodyPr>
          <a:lstStyle/>
          <a:p>
            <a:r>
              <a:rPr lang="en-US" dirty="0"/>
              <a:t>Material microstructure is the structure observable with 25x magnification</a:t>
            </a:r>
          </a:p>
          <a:p>
            <a:r>
              <a:rPr lang="en-US" dirty="0"/>
              <a:t>The microstructure includes grain structure, secondary phases, porosity, and more</a:t>
            </a:r>
          </a:p>
          <a:p>
            <a:r>
              <a:rPr lang="en-US" dirty="0"/>
              <a:t>The microstructure can strongly influence physical properties such as strength, toughness, ductility, hardness, corrosion resistance, high/low temperature behavior or wear resistance. </a:t>
            </a:r>
          </a:p>
          <a:p>
            <a:r>
              <a:rPr lang="en-US" dirty="0"/>
              <a:t>These properties in turn govern the application of these materials in industrial practice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1B412-D873-C747-AAFD-C84DC043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4C609-45C9-E341-9B37-A1BD1E74E1BF}"/>
              </a:ext>
            </a:extLst>
          </p:cNvPr>
          <p:cNvGrpSpPr/>
          <p:nvPr/>
        </p:nvGrpSpPr>
        <p:grpSpPr>
          <a:xfrm>
            <a:off x="1524000" y="4918523"/>
            <a:ext cx="9144000" cy="1620390"/>
            <a:chOff x="0" y="2443045"/>
            <a:chExt cx="9144000" cy="16203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7A7B68-CB5B-D44D-A2A6-68631D1A4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443047"/>
              <a:ext cx="1870328" cy="14048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BB8245-7F56-E74D-B676-256BD22D8D6F}"/>
                </a:ext>
              </a:extLst>
            </p:cNvPr>
            <p:cNvSpPr txBox="1"/>
            <p:nvPr/>
          </p:nvSpPr>
          <p:spPr>
            <a:xfrm>
              <a:off x="0" y="3817214"/>
              <a:ext cx="1870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Annealed Stainless Steel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B99BA2-605E-5447-8077-7034D5302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5057" y="2443047"/>
              <a:ext cx="1756460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C80CE0-ECFA-B84F-A7D0-848EB7257763}"/>
                </a:ext>
              </a:extLst>
            </p:cNvPr>
            <p:cNvSpPr txBox="1"/>
            <p:nvPr/>
          </p:nvSpPr>
          <p:spPr>
            <a:xfrm>
              <a:off x="1884612" y="3817214"/>
              <a:ext cx="1756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Cast Bronze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D04D9A-8F06-E04A-82EF-CFFD1135E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040" b="5054"/>
            <a:stretch/>
          </p:blipFill>
          <p:spPr>
            <a:xfrm>
              <a:off x="3676246" y="2459759"/>
              <a:ext cx="1814888" cy="13741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A3E8F3-A5C3-7441-9670-640C2B61682E}"/>
                </a:ext>
              </a:extLst>
            </p:cNvPr>
            <p:cNvSpPr txBox="1"/>
            <p:nvPr/>
          </p:nvSpPr>
          <p:spPr>
            <a:xfrm>
              <a:off x="3655357" y="3817214"/>
              <a:ext cx="1829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Sintered UO2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B8A51B-C49A-224E-A59B-464A08C912AB}"/>
                </a:ext>
              </a:extLst>
            </p:cNvPr>
            <p:cNvSpPr/>
            <p:nvPr/>
          </p:nvSpPr>
          <p:spPr>
            <a:xfrm>
              <a:off x="5484530" y="3817214"/>
              <a:ext cx="17123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Co-Al-W </a:t>
              </a:r>
              <a:r>
                <a:rPr lang="en-US" sz="1000" dirty="0" err="1"/>
                <a:t>Superalloy</a:t>
              </a:r>
              <a:endParaRPr lang="en-US" sz="1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3A7F8F-BA54-B546-8E76-CD9821F51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10"/>
            <a:stretch/>
          </p:blipFill>
          <p:spPr>
            <a:xfrm>
              <a:off x="5515863" y="2443047"/>
              <a:ext cx="1712304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20F5F1-9F12-6841-ABA8-52A06481E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122"/>
            <a:stretch/>
          </p:blipFill>
          <p:spPr>
            <a:xfrm>
              <a:off x="7252896" y="2443045"/>
              <a:ext cx="1876141" cy="14048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22BC04-D24C-E641-A4B0-91A88FDD39D3}"/>
                </a:ext>
              </a:extLst>
            </p:cNvPr>
            <p:cNvSpPr/>
            <p:nvPr/>
          </p:nvSpPr>
          <p:spPr>
            <a:xfrm>
              <a:off x="7211120" y="3817214"/>
              <a:ext cx="193288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Friction stir welded stainless steel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42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Wrapped up thermomechanics</a:t>
            </a:r>
          </a:p>
          <a:p>
            <a:endParaRPr lang="en-US" dirty="0"/>
          </a:p>
          <a:p>
            <a:r>
              <a:rPr lang="en-US" dirty="0"/>
              <a:t>Overviewed US fuel performance codes</a:t>
            </a:r>
          </a:p>
          <a:p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No class on 2/25, conference travel</a:t>
            </a:r>
          </a:p>
          <a:p>
            <a:pPr lvl="1"/>
            <a:r>
              <a:rPr lang="en-US" dirty="0"/>
              <a:t>Presentations on 2/27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115B-A07E-9342-8CD9-02A36008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622E-27BF-7A4D-8DFC-3D5F3F9DF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407791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process we use to make a material has a huge impact on its microstructure and properties</a:t>
            </a:r>
          </a:p>
          <a:p>
            <a:r>
              <a:rPr lang="en-US" b="1" dirty="0"/>
              <a:t>Casting</a:t>
            </a:r>
            <a:r>
              <a:rPr lang="en-US" dirty="0"/>
              <a:t> – manufacturing process in which a liquid material is poured into a mold and then allowed to solidify</a:t>
            </a:r>
          </a:p>
          <a:p>
            <a:pPr lvl="1"/>
            <a:r>
              <a:rPr lang="en-US" dirty="0"/>
              <a:t>Can be used to make complex shapes</a:t>
            </a:r>
          </a:p>
          <a:p>
            <a:pPr lvl="1"/>
            <a:r>
              <a:rPr lang="en-US" dirty="0"/>
              <a:t>The solidified microstructure typically has properties that are far from ideal</a:t>
            </a:r>
          </a:p>
          <a:p>
            <a:r>
              <a:rPr lang="en-US" b="1" dirty="0"/>
              <a:t>Sintering</a:t>
            </a:r>
            <a:r>
              <a:rPr lang="en-US" dirty="0"/>
              <a:t> – Forming a solid from a powder using heat and/or pressure without melting the material</a:t>
            </a:r>
          </a:p>
          <a:p>
            <a:pPr lvl="1"/>
            <a:r>
              <a:rPr lang="en-US" dirty="0"/>
              <a:t>Applicable to metals and ceramics</a:t>
            </a:r>
          </a:p>
          <a:p>
            <a:pPr lvl="1"/>
            <a:r>
              <a:rPr lang="en-US" dirty="0"/>
              <a:t>Difficult to obtain a material that is fully dense</a:t>
            </a:r>
          </a:p>
          <a:p>
            <a:pPr lvl="1"/>
            <a:r>
              <a:rPr lang="en-US" dirty="0"/>
              <a:t>Used to make fuel pellets</a:t>
            </a:r>
          </a:p>
          <a:p>
            <a:r>
              <a:rPr lang="en-US" b="1" dirty="0"/>
              <a:t>Heat treatment </a:t>
            </a:r>
            <a:r>
              <a:rPr lang="en-US" dirty="0"/>
              <a:t>– heating or cooling a material to extreme temperatures to get desired microstructure and properties</a:t>
            </a:r>
          </a:p>
          <a:p>
            <a:pPr lvl="1"/>
            <a:r>
              <a:rPr lang="en-US" dirty="0"/>
              <a:t>Used to control the rate of microstructure change, including diffusion, grain growth, or phase change</a:t>
            </a:r>
          </a:p>
          <a:p>
            <a:pPr lvl="1"/>
            <a:r>
              <a:rPr lang="en-US" dirty="0"/>
              <a:t>Use on many types of materials (metals, ceramics, glasses)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31C2-722D-1742-9A8E-36EF0D80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C9426-7730-D743-A676-288DA59A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761" y="1342636"/>
            <a:ext cx="2192042" cy="1490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39B00-83D2-0D43-8AB9-DA1DA87B6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761" y="2920779"/>
            <a:ext cx="2172639" cy="1446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88D4D-35F7-D442-A051-56A43E58E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489" y="4421068"/>
            <a:ext cx="1895902" cy="193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D5AD-5A77-CE4C-B5EF-780661BE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CFC8-A5BC-9F46-9984-484CDAD3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Even during steady state operation, fuel and pellet conditions change with time due to microstructure evolution</a:t>
            </a:r>
          </a:p>
          <a:p>
            <a:r>
              <a:rPr lang="en-US" dirty="0"/>
              <a:t>Atoms in the fuel and cladding materials are arranged in a crystal lattice</a:t>
            </a:r>
          </a:p>
          <a:p>
            <a:r>
              <a:rPr lang="en-US" dirty="0"/>
              <a:t>The crystal lattice is never perfect; it has defects</a:t>
            </a:r>
          </a:p>
          <a:p>
            <a:pPr lvl="1"/>
            <a:r>
              <a:rPr lang="en-US" dirty="0"/>
              <a:t>Point defects include vacancies, interstitials, and impurity atoms</a:t>
            </a:r>
          </a:p>
          <a:p>
            <a:pPr lvl="1"/>
            <a:r>
              <a:rPr lang="en-US" dirty="0"/>
              <a:t>Dislocations are line defects</a:t>
            </a:r>
          </a:p>
          <a:p>
            <a:pPr lvl="1"/>
            <a:r>
              <a:rPr lang="en-US" dirty="0"/>
              <a:t>Grain boundaries are planar defects</a:t>
            </a:r>
          </a:p>
          <a:p>
            <a:pPr lvl="1"/>
            <a:r>
              <a:rPr lang="en-US" dirty="0"/>
              <a:t>Voids and precipitates are volume defects</a:t>
            </a:r>
          </a:p>
          <a:p>
            <a:r>
              <a:rPr lang="en-US" dirty="0"/>
              <a:t>All materials have defects</a:t>
            </a:r>
          </a:p>
          <a:p>
            <a:r>
              <a:rPr lang="en-US" dirty="0"/>
              <a:t>Radiation damage causes many more defects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F7E3-3505-A541-9076-C9E57273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6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DFF3-E58B-B146-BCE3-A43817B9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C9FA-451C-AC4F-ADF5-351E29B22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7779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is an ionic compound that must have balanced charges</a:t>
            </a:r>
          </a:p>
          <a:p>
            <a:r>
              <a:rPr lang="en-US" dirty="0"/>
              <a:t>What is the charge of a typical oxygen ion?</a:t>
            </a:r>
          </a:p>
          <a:p>
            <a:pPr lvl="1"/>
            <a:r>
              <a:rPr lang="en-US" dirty="0"/>
              <a:t>O</a:t>
            </a:r>
            <a:r>
              <a:rPr lang="en-US" baseline="30000" dirty="0"/>
              <a:t>2-</a:t>
            </a:r>
          </a:p>
          <a:p>
            <a:r>
              <a:rPr lang="en-US" sz="2200" dirty="0"/>
              <a:t>Uranium valance states</a:t>
            </a:r>
          </a:p>
          <a:p>
            <a:pPr lvl="1"/>
            <a:r>
              <a:rPr lang="en-US" dirty="0"/>
              <a:t>Possible:  U</a:t>
            </a:r>
            <a:r>
              <a:rPr lang="en-US" baseline="30000" dirty="0"/>
              <a:t>3+</a:t>
            </a:r>
            <a:r>
              <a:rPr lang="en-US" dirty="0"/>
              <a:t>,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  <a:endParaRPr lang="en-US" dirty="0"/>
          </a:p>
          <a:p>
            <a:pPr lvl="1"/>
            <a:r>
              <a:rPr lang="en-US" dirty="0"/>
              <a:t>Most stable: 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</a:p>
          <a:p>
            <a:r>
              <a:rPr lang="en-US" dirty="0"/>
              <a:t>The structure is very stable all the way up to the melting temperature and down to extremely low temperatures, even with irradiation damage</a:t>
            </a:r>
          </a:p>
          <a:p>
            <a:r>
              <a:rPr lang="en-US" dirty="0"/>
              <a:t>There is space in the uranium lattice that can accommodate 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0EE1F-BA2C-8841-B9B2-3A759C6D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A66D6-9877-C742-9705-99925E3F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5" y="2342234"/>
            <a:ext cx="2942207" cy="27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1A80-3A7B-854C-9CB0-FA06D4F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B08F-5F98-6940-AA96-E5383E87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8320" cy="3965670"/>
          </a:xfrm>
        </p:spPr>
        <p:txBody>
          <a:bodyPr/>
          <a:lstStyle/>
          <a:p>
            <a:r>
              <a:rPr lang="en-US" dirty="0"/>
              <a:t>The crystal structure of UO</a:t>
            </a:r>
            <a:r>
              <a:rPr lang="en-US" baseline="-25000" dirty="0"/>
              <a:t>2</a:t>
            </a:r>
            <a:r>
              <a:rPr lang="en-US" dirty="0"/>
              <a:t> can also accommodate extra oxygen</a:t>
            </a:r>
          </a:p>
          <a:p>
            <a:r>
              <a:rPr lang="en-US" dirty="0"/>
              <a:t>Excess oxygen resides at interstitial locations</a:t>
            </a:r>
          </a:p>
          <a:p>
            <a:r>
              <a:rPr lang="en-US" dirty="0"/>
              <a:t>Oxygen in neighboring sites is displaced</a:t>
            </a:r>
          </a:p>
          <a:p>
            <a:r>
              <a:rPr lang="en-US" dirty="0"/>
              <a:t>Cation valence increases to maintain electrical neutrality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DBCF-FCBF-9F42-8DD6-41331E4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FF67A4-FC9F-8A44-9633-BEE710A4913C}"/>
              </a:ext>
            </a:extLst>
          </p:cNvPr>
          <p:cNvGrpSpPr/>
          <p:nvPr/>
        </p:nvGrpSpPr>
        <p:grpSpPr>
          <a:xfrm>
            <a:off x="6850966" y="2289996"/>
            <a:ext cx="4395779" cy="3836169"/>
            <a:chOff x="2374110" y="764704"/>
            <a:chExt cx="4395779" cy="383616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78C5330-CDB0-554E-9316-160E846B9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110" y="764704"/>
              <a:ext cx="4395779" cy="3816424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BBCF2-7D74-0D44-892A-9D3002BB1E26}"/>
                </a:ext>
              </a:extLst>
            </p:cNvPr>
            <p:cNvSpPr/>
            <p:nvPr/>
          </p:nvSpPr>
          <p:spPr>
            <a:xfrm>
              <a:off x="5220072" y="4293096"/>
              <a:ext cx="1531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Arial Narrow" pitchFamily="34" charset="0"/>
                </a:rPr>
                <a:t>[after </a:t>
              </a:r>
              <a:r>
                <a:rPr lang="en-GB" sz="1400" dirty="0" err="1">
                  <a:latin typeface="Arial Narrow" pitchFamily="34" charset="0"/>
                </a:rPr>
                <a:t>Olander</a:t>
              </a:r>
              <a:r>
                <a:rPr lang="en-GB" sz="1400" dirty="0">
                  <a:latin typeface="Arial Narrow" pitchFamily="34" charset="0"/>
                </a:rPr>
                <a:t>, 1976]</a:t>
              </a:r>
              <a:endParaRPr lang="en-US" sz="1400" dirty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77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221F-1537-8F40-9633-747DE954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O/M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533A-69FC-7A4B-B7C0-5B1BFC16D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9916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ratio of oxygen to uranium metal (O/M ratio) can vary</a:t>
            </a:r>
          </a:p>
          <a:p>
            <a:r>
              <a:rPr lang="en-US" dirty="0"/>
              <a:t>This is the stoichiometry</a:t>
            </a:r>
          </a:p>
          <a:p>
            <a:r>
              <a:rPr lang="en-US" dirty="0"/>
              <a:t>Fuel fabricated to be nearly stoichiometric; i.e., UO2.00± because:</a:t>
            </a:r>
          </a:p>
          <a:p>
            <a:pPr lvl="1"/>
            <a:r>
              <a:rPr lang="en-US" dirty="0"/>
              <a:t>It is the most stable</a:t>
            </a:r>
          </a:p>
          <a:p>
            <a:pPr lvl="1"/>
            <a:r>
              <a:rPr lang="en-US" dirty="0"/>
              <a:t>It has the highest melting temperature</a:t>
            </a:r>
          </a:p>
          <a:p>
            <a:r>
              <a:rPr lang="en-US" dirty="0"/>
              <a:t>Will the O/M ratio go up or down during reactor operation?</a:t>
            </a:r>
          </a:p>
          <a:p>
            <a:pPr lvl="1"/>
            <a:r>
              <a:rPr lang="en-US" dirty="0"/>
              <a:t>It is complicated, because of the formation of fission products that also react with the oxygen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413-5012-E244-B057-262BEE08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9EC57A29-14B2-364D-812E-0E953FF9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776" y="1798993"/>
            <a:ext cx="3709123" cy="455735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237119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5C7E-A9F1-CA4A-AE82-41C3E871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F5920-21A4-3847-958D-F39EADEC7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fuel chemistry</a:t>
            </a:r>
          </a:p>
          <a:p>
            <a:endParaRPr lang="en-US" dirty="0"/>
          </a:p>
          <a:p>
            <a:r>
              <a:rPr lang="en-US" dirty="0"/>
              <a:t>Working through grain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55B49-0563-1A49-984B-E8DD8D33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2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much everything we have learned so far, nothing changes once the fuel and cladding reach steady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90" y="2105135"/>
            <a:ext cx="5957420" cy="44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4905"/>
          <a:stretch/>
        </p:blipFill>
        <p:spPr>
          <a:xfrm>
            <a:off x="8248967" y="729175"/>
            <a:ext cx="3120181" cy="32124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0625"/>
          <a:stretch/>
        </p:blipFill>
        <p:spPr>
          <a:xfrm>
            <a:off x="8202465" y="3836552"/>
            <a:ext cx="3213184" cy="3021448"/>
          </a:xfrm>
          <a:prstGeom prst="rect">
            <a:avLst/>
          </a:prstGeom>
        </p:spPr>
      </p:pic>
      <p:pic>
        <p:nvPicPr>
          <p:cNvPr id="5" name="10_pellet_rodlet_2DRZ_discret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3407" y="1606978"/>
            <a:ext cx="4785862" cy="4998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413679"/>
          </a:xfrm>
        </p:spPr>
        <p:txBody>
          <a:bodyPr/>
          <a:lstStyle/>
          <a:p>
            <a:r>
              <a:rPr lang="en-US" dirty="0"/>
              <a:t>Fuel is dynamic!</a:t>
            </a:r>
          </a:p>
        </p:txBody>
      </p:sp>
    </p:spTree>
    <p:extLst>
      <p:ext uri="{BB962C8B-B14F-4D97-AF65-F5344CB8AC3E}">
        <p14:creationId xmlns:p14="http://schemas.microsoft.com/office/powerpoint/2010/main" val="34487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143B-CF69-8C40-AB7C-96BADEC1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changes due to microstructure evolution during reactor operation must be considered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8EAC-B07C-0B4D-9A78-91859236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5F991-E476-2C40-BD95-C70A6F0E4210}"/>
              </a:ext>
            </a:extLst>
          </p:cNvPr>
          <p:cNvGrpSpPr>
            <a:grpSpLocks noChangeAspect="1"/>
          </p:cNvGrpSpPr>
          <p:nvPr/>
        </p:nvGrpSpPr>
        <p:grpSpPr>
          <a:xfrm>
            <a:off x="1718604" y="1990209"/>
            <a:ext cx="8741098" cy="4663440"/>
            <a:chOff x="1447760" y="1968501"/>
            <a:chExt cx="9120188" cy="4865687"/>
          </a:xfrm>
        </p:grpSpPr>
        <p:pic>
          <p:nvPicPr>
            <p:cNvPr id="5" name="Picture 30" descr="b473147c-527d-419f-a8d7-d3a9f3d71929.jpg">
              <a:extLst>
                <a:ext uri="{FF2B5EF4-FFF2-40B4-BE49-F238E27FC236}">
                  <a16:creationId xmlns:a16="http://schemas.microsoft.com/office/drawing/2014/main" id="{53B27BCA-3AB6-4544-A931-D0853709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3911601"/>
              <a:ext cx="1541463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CD895D0E-2C71-5D4F-B743-BC7207E25B0F}"/>
                </a:ext>
              </a:extLst>
            </p:cNvPr>
            <p:cNvSpPr/>
            <p:nvPr/>
          </p:nvSpPr>
          <p:spPr bwMode="auto">
            <a:xfrm>
              <a:off x="2768560" y="1968501"/>
              <a:ext cx="7388225" cy="133350"/>
            </a:xfrm>
            <a:prstGeom prst="left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5">
              <a:extLst>
                <a:ext uri="{FF2B5EF4-FFF2-40B4-BE49-F238E27FC236}">
                  <a16:creationId xmlns:a16="http://schemas.microsoft.com/office/drawing/2014/main" id="{FF37CD17-673D-474F-8AF2-2DC173D83F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2650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75BA7104-3BEC-8F49-9A57-9DE5739DED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2457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DD17C84E-773F-F24B-8032-24DDEB710C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663367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ED8E704A-0E54-6449-99B2-539E417A8C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082592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15C75C-0894-AF4D-951B-64C683CDA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5002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" name="Straight Connector 12">
              <a:extLst>
                <a:ext uri="{FF2B5EF4-FFF2-40B4-BE49-F238E27FC236}">
                  <a16:creationId xmlns:a16="http://schemas.microsoft.com/office/drawing/2014/main" id="{9A9526D6-27DC-F546-B4FC-6E26C9B4C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91945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3CDAF-6A7A-0144-96B0-A6978E633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2960" y="2300288"/>
              <a:ext cx="2632075" cy="4533900"/>
              <a:chOff x="2213503" y="2324100"/>
              <a:chExt cx="2631751" cy="45339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0471F4-2466-9146-BCB3-50B1C05013DB}"/>
                  </a:ext>
                </a:extLst>
              </p:cNvPr>
              <p:cNvSpPr txBox="1"/>
              <p:nvPr/>
            </p:nvSpPr>
            <p:spPr>
              <a:xfrm>
                <a:off x="2897632" y="2324100"/>
                <a:ext cx="1947622" cy="12779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Mid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diffusion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clustering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gas segregation to GB and voids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nucleation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DC36340F-4E35-2344-B15F-A09C8A227A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64801" y="3505200"/>
                <a:ext cx="1624013" cy="1890713"/>
                <a:chOff x="5925856" y="2306638"/>
                <a:chExt cx="1562581" cy="1820306"/>
              </a:xfrm>
            </p:grpSpPr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741D4D4D-25C7-A145-81A0-993E2FD4C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1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7589" y="2306638"/>
                  <a:ext cx="1296988" cy="1641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 Box 11">
                  <a:extLst>
                    <a:ext uri="{FF2B5EF4-FFF2-40B4-BE49-F238E27FC236}">
                      <a16:creationId xmlns:a16="http://schemas.microsoft.com/office/drawing/2014/main" id="{68231320-218C-CD43-990A-4A7D5936F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25856" y="3919538"/>
                  <a:ext cx="1562581" cy="207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295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Zinkle and Singh 2000</a:t>
                  </a:r>
                </a:p>
              </p:txBody>
            </p:sp>
          </p:grpSp>
          <p:pic>
            <p:nvPicPr>
              <p:cNvPr id="16" name="Picture 3" descr="fuel.pdf">
                <a:extLst>
                  <a:ext uri="{FF2B5EF4-FFF2-40B4-BE49-F238E27FC236}">
                    <a16:creationId xmlns:a16="http://schemas.microsoft.com/office/drawing/2014/main" id="{F04C9481-EA44-AF48-80C9-7CA6F9180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35" b="65326"/>
              <a:stretch>
                <a:fillRect/>
              </a:stretch>
            </p:blipFill>
            <p:spPr bwMode="auto">
              <a:xfrm>
                <a:off x="2213503" y="5359400"/>
                <a:ext cx="2046288" cy="149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8C2DC-D90B-9744-853E-F4F6C408C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35" y="2300288"/>
              <a:ext cx="2471738" cy="4244975"/>
              <a:chOff x="4591264" y="2324100"/>
              <a:chExt cx="2471727" cy="424427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43EA9F-E619-4645-8B23-589E99792613}"/>
                  </a:ext>
                </a:extLst>
              </p:cNvPr>
              <p:cNvSpPr txBox="1"/>
              <p:nvPr/>
            </p:nvSpPr>
            <p:spPr>
              <a:xfrm>
                <a:off x="4845263" y="2324100"/>
                <a:ext cx="2217728" cy="12777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Late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product swelling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percolation and fission gas release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creep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creep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22" name="Picture 33">
                <a:extLst>
                  <a:ext uri="{FF2B5EF4-FFF2-40B4-BE49-F238E27FC236}">
                    <a16:creationId xmlns:a16="http://schemas.microsoft.com/office/drawing/2014/main" id="{F954FF08-2648-4A4A-A50E-E26FCC17E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436"/>
              <a:stretch>
                <a:fillRect/>
              </a:stretch>
            </p:blipFill>
            <p:spPr bwMode="auto">
              <a:xfrm>
                <a:off x="4833936" y="3602038"/>
                <a:ext cx="1688747" cy="1186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11">
                <a:extLst>
                  <a:ext uri="{FF2B5EF4-FFF2-40B4-BE49-F238E27FC236}">
                    <a16:creationId xmlns:a16="http://schemas.microsoft.com/office/drawing/2014/main" id="{FE88E69B-5C2E-8E44-AA1B-C0E9CE2EA7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071" y="3426005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Brohan 2000</a:t>
                </a:r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373E02C0-D877-E642-B15D-392BCBF21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5" b="25542"/>
              <a:stretch>
                <a:fillRect/>
              </a:stretch>
            </p:blipFill>
            <p:spPr bwMode="auto">
              <a:xfrm>
                <a:off x="4591264" y="5034845"/>
                <a:ext cx="1981200" cy="153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8EE877AE-5EC0-DB47-8CA3-DD449D1BD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573" y="2101851"/>
              <a:ext cx="15271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Insertion in reactor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94F9C592-09A4-7541-8615-DD8D34B55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5510" y="2052638"/>
              <a:ext cx="1544638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Removal from reactor</a:t>
              </a:r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0F0A476F-7933-E743-9505-A85763966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5086351"/>
              <a:ext cx="2138363" cy="108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32">
              <a:extLst>
                <a:ext uri="{FF2B5EF4-FFF2-40B4-BE49-F238E27FC236}">
                  <a16:creationId xmlns:a16="http://schemas.microsoft.com/office/drawing/2014/main" id="{ABE53636-9ADD-0D48-B0B8-3BAE047B4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410" y="6164263"/>
              <a:ext cx="1509713" cy="661988"/>
              <a:chOff x="4861299" y="4871262"/>
              <a:chExt cx="4282701" cy="18494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A2E651D9-C55A-0E44-87CC-B5C3058E8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299" y="4901425"/>
                <a:ext cx="1819275" cy="1747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327E17C1-10C9-F240-8058-AA8A81C9C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607" r="56000" b="16245"/>
              <a:stretch>
                <a:fillRect/>
              </a:stretch>
            </p:blipFill>
            <p:spPr bwMode="auto">
              <a:xfrm>
                <a:off x="8305800" y="5196700"/>
                <a:ext cx="838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B5200742-01FF-C548-B36E-1FF0D6BA1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824" y="4871262"/>
                <a:ext cx="1725475" cy="184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FC4395-128D-7743-BE86-BC8DD9088360}"/>
                </a:ext>
              </a:extLst>
            </p:cNvPr>
            <p:cNvSpPr txBox="1"/>
            <p:nvPr/>
          </p:nvSpPr>
          <p:spPr>
            <a:xfrm>
              <a:off x="1447760" y="2798763"/>
              <a:ext cx="2009775" cy="1108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Fuel Fabrication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Sintered UO</a:t>
              </a:r>
              <a:r>
                <a:rPr kumimoji="0" lang="en-US" sz="11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Height 2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Diameter 1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~10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μm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grain size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Density &gt; 95%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A8E2F91B-4A18-7E41-9861-23F434140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360" y="4924426"/>
              <a:ext cx="1974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srgbClr val="00295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From Pedro Peralta, ASU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E1805B-E1CA-A847-BB1F-98A1EB3E4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10498" y="2300288"/>
              <a:ext cx="2457450" cy="4464050"/>
              <a:chOff x="6641284" y="2324100"/>
              <a:chExt cx="2455986" cy="446353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35F58B-EADD-324E-8540-7DBD3A3440A6}"/>
                  </a:ext>
                </a:extLst>
              </p:cNvPr>
              <p:cNvSpPr txBox="1"/>
              <p:nvPr/>
            </p:nvSpPr>
            <p:spPr>
              <a:xfrm>
                <a:off x="6991912" y="2324100"/>
                <a:ext cx="2105358" cy="110794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failure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Pellet/cladding interaction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corrosion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fracture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36" name="Picture 1">
                <a:extLst>
                  <a:ext uri="{FF2B5EF4-FFF2-40B4-BE49-F238E27FC236}">
                    <a16:creationId xmlns:a16="http://schemas.microsoft.com/office/drawing/2014/main" id="{5072896E-25E1-C249-8C64-65076764E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703" y="5273669"/>
                <a:ext cx="2334285" cy="1513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 Box 11">
                <a:extLst>
                  <a:ext uri="{FF2B5EF4-FFF2-40B4-BE49-F238E27FC236}">
                    <a16:creationId xmlns:a16="http://schemas.microsoft.com/office/drawing/2014/main" id="{70B8F336-1129-FE4B-9332-BE2C7E1312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6463" y="5098349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Santana et al. 2011</a:t>
                </a: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CFD9BD70-8612-774E-AF83-4B6F5C254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2991" y="3870638"/>
                <a:ext cx="1766314" cy="1292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41">
                <a:extLst>
                  <a:ext uri="{FF2B5EF4-FFF2-40B4-BE49-F238E27FC236}">
                    <a16:creationId xmlns:a16="http://schemas.microsoft.com/office/drawing/2014/main" id="{671313DD-97EC-9B40-9583-AE5B4E249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385"/>
              <a:stretch>
                <a:fillRect/>
              </a:stretch>
            </p:blipFill>
            <p:spPr bwMode="auto">
              <a:xfrm>
                <a:off x="6641284" y="3077570"/>
                <a:ext cx="2455986" cy="760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5DD57E-9860-3A44-AF56-7E1A3C0A8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1098" y="2300288"/>
              <a:ext cx="1880879" cy="2726740"/>
              <a:chOff x="1280818" y="2324100"/>
              <a:chExt cx="1880489" cy="272637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1D9FCF-70C7-EC45-BE65-EA90AFD798FF}"/>
                  </a:ext>
                </a:extLst>
              </p:cNvPr>
              <p:cNvSpPr txBox="1"/>
              <p:nvPr/>
            </p:nvSpPr>
            <p:spPr>
              <a:xfrm>
                <a:off x="1280818" y="2324100"/>
                <a:ext cx="1842705" cy="127776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Early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Thermal expansion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Fracture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and fission gas generation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Densification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0FC71743-6082-654A-A5C3-70EA133E9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52" r="50911"/>
              <a:stretch>
                <a:fillRect/>
              </a:stretch>
            </p:blipFill>
            <p:spPr bwMode="auto">
              <a:xfrm>
                <a:off x="1590449" y="3462773"/>
                <a:ext cx="1570858" cy="1587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8318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9782-6677-D548-9076-64ABF22F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properties and performance of a material are a result of factors across various length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866BF-9A37-204D-8E84-4B6AEB25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3C84F-9B38-A84C-8943-3D4F4CB3A014}"/>
              </a:ext>
            </a:extLst>
          </p:cNvPr>
          <p:cNvGrpSpPr/>
          <p:nvPr/>
        </p:nvGrpSpPr>
        <p:grpSpPr>
          <a:xfrm>
            <a:off x="979623" y="4636846"/>
            <a:ext cx="1809045" cy="1580666"/>
            <a:chOff x="159173" y="2418285"/>
            <a:chExt cx="1809045" cy="1580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94648-EEE7-D74A-906E-28EA13EA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438" y="2674777"/>
              <a:ext cx="1402066" cy="13241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79C897-B606-C745-8E9B-A6FE8E57576D}"/>
                </a:ext>
              </a:extLst>
            </p:cNvPr>
            <p:cNvSpPr txBox="1"/>
            <p:nvPr/>
          </p:nvSpPr>
          <p:spPr>
            <a:xfrm>
              <a:off x="159173" y="2418285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Chemical bonds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BB17C-BF68-B74A-B488-DF25D06E44D7}"/>
              </a:ext>
            </a:extLst>
          </p:cNvPr>
          <p:cNvGrpSpPr/>
          <p:nvPr/>
        </p:nvGrpSpPr>
        <p:grpSpPr>
          <a:xfrm>
            <a:off x="2575269" y="4054472"/>
            <a:ext cx="1809045" cy="1677731"/>
            <a:chOff x="1828545" y="2875129"/>
            <a:chExt cx="1809045" cy="1677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564F68-7C63-2A46-94D1-6C0CB71D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8218" y="3211151"/>
              <a:ext cx="1415305" cy="13417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8F60F4-937D-8349-AE7B-443AAEF88BE0}"/>
                </a:ext>
              </a:extLst>
            </p:cNvPr>
            <p:cNvSpPr txBox="1"/>
            <p:nvPr/>
          </p:nvSpPr>
          <p:spPr>
            <a:xfrm>
              <a:off x="1828545" y="2875129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Crystal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D9EFD-4FAF-A84F-A211-D209A7186E23}"/>
              </a:ext>
            </a:extLst>
          </p:cNvPr>
          <p:cNvGrpSpPr/>
          <p:nvPr/>
        </p:nvGrpSpPr>
        <p:grpSpPr>
          <a:xfrm>
            <a:off x="4165231" y="3629552"/>
            <a:ext cx="1809045" cy="1609733"/>
            <a:chOff x="3481148" y="3368232"/>
            <a:chExt cx="1809045" cy="1609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18EE8A-C71A-E843-B087-29B57C30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469" r="51951"/>
            <a:stretch/>
          </p:blipFill>
          <p:spPr>
            <a:xfrm>
              <a:off x="3637590" y="3695436"/>
              <a:ext cx="1411668" cy="12825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60E909-1969-3A42-AF04-24B7BE07EC52}"/>
                </a:ext>
              </a:extLst>
            </p:cNvPr>
            <p:cNvSpPr txBox="1"/>
            <p:nvPr/>
          </p:nvSpPr>
          <p:spPr>
            <a:xfrm>
              <a:off x="3481148" y="3368232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Defect interactions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C1C07-0680-D547-A9B1-3B4B15CAD1EC}"/>
              </a:ext>
            </a:extLst>
          </p:cNvPr>
          <p:cNvGrpSpPr/>
          <p:nvPr/>
        </p:nvGrpSpPr>
        <p:grpSpPr>
          <a:xfrm>
            <a:off x="5910255" y="3079174"/>
            <a:ext cx="1809045" cy="1892203"/>
            <a:chOff x="5148292" y="3727948"/>
            <a:chExt cx="1809045" cy="18922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1897E9-E60B-844B-951A-CB4F27F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0193" y="4066502"/>
              <a:ext cx="1553649" cy="155364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B387BB-353F-7042-BF42-01CCDAD636CA}"/>
                </a:ext>
              </a:extLst>
            </p:cNvPr>
            <p:cNvSpPr txBox="1"/>
            <p:nvPr/>
          </p:nvSpPr>
          <p:spPr>
            <a:xfrm>
              <a:off x="5148292" y="3727948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Microstructure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667543-2955-5C4C-851A-3A513156A3EC}"/>
              </a:ext>
            </a:extLst>
          </p:cNvPr>
          <p:cNvGrpSpPr/>
          <p:nvPr/>
        </p:nvGrpSpPr>
        <p:grpSpPr>
          <a:xfrm>
            <a:off x="7797180" y="2194503"/>
            <a:ext cx="1895676" cy="2239916"/>
            <a:chOff x="7041351" y="4010134"/>
            <a:chExt cx="1895676" cy="2239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AAC0F9-3C47-4643-A0FF-4D1EE151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1351" y="4828293"/>
              <a:ext cx="1895676" cy="14217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F38310-8652-2846-89B8-B2750F0ECF7B}"/>
                </a:ext>
              </a:extLst>
            </p:cNvPr>
            <p:cNvSpPr txBox="1"/>
            <p:nvPr/>
          </p:nvSpPr>
          <p:spPr>
            <a:xfrm>
              <a:off x="7127982" y="4010134"/>
              <a:ext cx="1809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Material properties and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858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D35-DF13-804A-9E6E-5B1374B4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crystal structure of a material is the shape of the ordered structure of the atoms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1A42-FBE0-E449-8D18-3B3CC1BB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9176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atoms of many materials form an organized lattice, these are called </a:t>
            </a:r>
            <a:r>
              <a:rPr lang="en-US" b="1" dirty="0"/>
              <a:t>crystalline materials. </a:t>
            </a:r>
            <a:r>
              <a:rPr lang="en-US" dirty="0"/>
              <a:t>All reactor materials are crystalline.</a:t>
            </a:r>
          </a:p>
          <a:p>
            <a:r>
              <a:rPr lang="en-US" dirty="0"/>
              <a:t>The configuration of the atoms in the lattice impacts the properties of the material (density, thermal expansion coefficient, elastic modulus, etc.)</a:t>
            </a:r>
          </a:p>
          <a:p>
            <a:r>
              <a:rPr lang="en-US" dirty="0"/>
              <a:t>All major light water nuclear materials are either cubic or hexagonal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7515-2537-BA49-A57C-8D2728B9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9707A-357E-7645-9AA1-CC491A335D15}"/>
              </a:ext>
            </a:extLst>
          </p:cNvPr>
          <p:cNvGrpSpPr/>
          <p:nvPr/>
        </p:nvGrpSpPr>
        <p:grpSpPr>
          <a:xfrm>
            <a:off x="5898776" y="2626782"/>
            <a:ext cx="6057361" cy="3238266"/>
            <a:chOff x="372537" y="1661790"/>
            <a:chExt cx="8517672" cy="487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F5B404-2EFC-034D-83C5-157E0CC2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537" y="1708825"/>
              <a:ext cx="6209297" cy="47395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4B097F-C355-E142-A153-D054411D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9009" y="3077146"/>
              <a:ext cx="1398284" cy="13982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3722F1-8C9D-CE4B-8BC2-F8CE93CCF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705" r="2777" b="8333"/>
            <a:stretch/>
          </p:blipFill>
          <p:spPr>
            <a:xfrm>
              <a:off x="6958491" y="4447209"/>
              <a:ext cx="1658004" cy="18335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9238B-F1AF-EC4D-B23E-19DEA1F44D30}"/>
                </a:ext>
              </a:extLst>
            </p:cNvPr>
            <p:cNvSpPr txBox="1"/>
            <p:nvPr/>
          </p:nvSpPr>
          <p:spPr>
            <a:xfrm>
              <a:off x="6779187" y="6189316"/>
              <a:ext cx="2111022" cy="347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(d) Hexagonal close packed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0D3F73-9431-EA46-851C-8CFE96FFB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76" t="9653" r="57964" b="8333"/>
            <a:stretch/>
          </p:blipFill>
          <p:spPr>
            <a:xfrm>
              <a:off x="7080788" y="1661790"/>
              <a:ext cx="1312419" cy="1439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1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D0EE-F09D-034E-9DF6-73865580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F83E-BC1F-EE4E-B7D4-FF32EFD9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52682" cy="3965670"/>
          </a:xfrm>
        </p:spPr>
        <p:txBody>
          <a:bodyPr/>
          <a:lstStyle/>
          <a:p>
            <a:r>
              <a:rPr lang="en-US" dirty="0"/>
              <a:t>In crystalline materials, the lattices are not perfect, they have defects</a:t>
            </a:r>
          </a:p>
          <a:p>
            <a:r>
              <a:rPr lang="en-US" dirty="0"/>
              <a:t>Defects can be 0D, 1D, 2D, 3D</a:t>
            </a:r>
          </a:p>
          <a:p>
            <a:r>
              <a:rPr lang="en-US" dirty="0"/>
              <a:t>The interactions between defects seriously impact material properties and how they perform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11E8-1778-EA4B-8FB3-9C5737B0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BE4A-482A-E442-BC2C-1B6E6965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20" y="2160495"/>
            <a:ext cx="5751967" cy="35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FE18-22D9-E44F-98F7-548EC2BD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AF1A-5AEF-5F43-B684-805A6222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13929" cy="40520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defects (zero-dimensional defects) are lattice imperfections related to one or two lattice sites</a:t>
            </a:r>
          </a:p>
          <a:p>
            <a:r>
              <a:rPr lang="en-US" dirty="0"/>
              <a:t>There are several types of point defects</a:t>
            </a:r>
          </a:p>
          <a:p>
            <a:pPr lvl="1"/>
            <a:r>
              <a:rPr lang="en-US" b="1" dirty="0"/>
              <a:t>Vacancies</a:t>
            </a:r>
            <a:endParaRPr lang="en-US" dirty="0"/>
          </a:p>
          <a:p>
            <a:pPr lvl="1"/>
            <a:r>
              <a:rPr lang="en-US" b="1" dirty="0"/>
              <a:t>Self interstitial atoms (SIA) </a:t>
            </a:r>
          </a:p>
          <a:p>
            <a:pPr lvl="1"/>
            <a:r>
              <a:rPr lang="en-US" b="1" dirty="0"/>
              <a:t>Interstitial impurity atoms</a:t>
            </a:r>
            <a:endParaRPr lang="en-US" dirty="0"/>
          </a:p>
          <a:p>
            <a:pPr lvl="1"/>
            <a:r>
              <a:rPr lang="en-US" b="1" dirty="0"/>
              <a:t>Substitutional impurity atoms</a:t>
            </a:r>
            <a:r>
              <a:rPr lang="en-US" dirty="0"/>
              <a:t> </a:t>
            </a:r>
          </a:p>
          <a:p>
            <a:r>
              <a:rPr lang="en-US" dirty="0"/>
              <a:t>Point defects control the mobility of atoms and, therefore influence all processes that depend on diffusion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0363-E320-F849-9FBC-65065EE2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FE120-70D3-6D4F-9AED-31DC3EC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25" y="1968501"/>
            <a:ext cx="3209745" cy="43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425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1295</Words>
  <Application>Microsoft Macintosh PowerPoint</Application>
  <PresentationFormat>Widescreen</PresentationFormat>
  <Paragraphs>190</Paragraphs>
  <Slides>25</Slides>
  <Notes>1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ＭＳ Ｐゴシック</vt:lpstr>
      <vt:lpstr>Arial</vt:lpstr>
      <vt:lpstr>Arial Narrow</vt:lpstr>
      <vt:lpstr>Calibri</vt:lpstr>
      <vt:lpstr>Times New Roman</vt:lpstr>
      <vt:lpstr>NCStateU-horizontal-left-logo</vt:lpstr>
      <vt:lpstr>Equation</vt:lpstr>
      <vt:lpstr>Material Property Evolution</vt:lpstr>
      <vt:lpstr>Last Time</vt:lpstr>
      <vt:lpstr>Pretty much everything we have learned so far, nothing changes once the fuel and cladding reach steady state</vt:lpstr>
      <vt:lpstr>Fuel is dynamic!</vt:lpstr>
      <vt:lpstr>Property changes due to microstructure evolution during reactor operation must be considered</vt:lpstr>
      <vt:lpstr>The properties and performance of a material are a result of factors across various length scales</vt:lpstr>
      <vt:lpstr>The crystal structure of a material is the shape of the ordered structure of the atoms</vt:lpstr>
      <vt:lpstr>Crystalline materials</vt:lpstr>
      <vt:lpstr>Point defects</vt:lpstr>
      <vt:lpstr>Point defects</vt:lpstr>
      <vt:lpstr>Radiation damage</vt:lpstr>
      <vt:lpstr>Dislocations are imperfections associated with a line of lattice sites (1D defect)</vt:lpstr>
      <vt:lpstr>Grain boundaries</vt:lpstr>
      <vt:lpstr>Metals are often cast, and polycrystals naturally form during casting</vt:lpstr>
      <vt:lpstr>Polycrystals naturally form during casting</vt:lpstr>
      <vt:lpstr>Ceramic sintering</vt:lpstr>
      <vt:lpstr>Distribution of grain sizes</vt:lpstr>
      <vt:lpstr>3D Defects</vt:lpstr>
      <vt:lpstr>Microstructure</vt:lpstr>
      <vt:lpstr>Material processing</vt:lpstr>
      <vt:lpstr>Summary</vt:lpstr>
      <vt:lpstr>Fuel Chemistry</vt:lpstr>
      <vt:lpstr>Excess O</vt:lpstr>
      <vt:lpstr>O/M ratio</vt:lpstr>
      <vt:lpstr>Next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16</cp:revision>
  <dcterms:created xsi:type="dcterms:W3CDTF">2020-02-11T17:45:48Z</dcterms:created>
  <dcterms:modified xsi:type="dcterms:W3CDTF">2020-02-18T15:08:21Z</dcterms:modified>
</cp:coreProperties>
</file>